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214" autoAdjust="0"/>
  </p:normalViewPr>
  <p:slideViewPr>
    <p:cSldViewPr snapToGrid="0">
      <p:cViewPr varScale="1">
        <p:scale>
          <a:sx n="114" d="100"/>
          <a:sy n="114"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0c062b3e6d_1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g10c062b3e6d_1_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ja"/>
              <a:t>現代医療では、人工血管などを代表とする体内埋め込み型医療機器が数多く使用されていますが、人工的な素材で作られた機器類は、体内では非自己、異物として認識されるため、機器表面ではタンパク質吸着や血栓生成などの生体反応を引き起こします。</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ja"/>
              <a:t>私たちは、最先端の生体模倣技術を駆使し、ヒトの生体膜を組成するリン脂質と同様の成分を含む「MPC ポリマー」を開発しました。例えば、体内埋め込み型医療機器をMPC ポリマーでコーティングすると、医療機器表面が生体膜として認識されるため、生体反応の起きにくい医療機器開発が可能となります。</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ja"/>
              <a:t>人工的な素材表面を「自然で機能的な表面」＝Intelligent Surfacesに改質し、人と機械、生活と機械、自然と機械の機能的融合を実現します。</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ja"/>
              <a:t>私たちは、東京医科歯科大学で発明、基礎研究が進められ、東京大学で開発が促進、開花したこの革新的な素材により、冒頭に掲げましたビジョンを達成すべく挑戦を続けます。</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基本版） タイトルのみ_Proposal">
  <p:cSld name="（基本版） タイトルのみ_Proposal">
    <p:spTree>
      <p:nvGrpSpPr>
        <p:cNvPr id="1" name="Shape 50"/>
        <p:cNvGrpSpPr/>
        <p:nvPr/>
      </p:nvGrpSpPr>
      <p:grpSpPr>
        <a:xfrm>
          <a:off x="0" y="0"/>
          <a:ext cx="0" cy="0"/>
          <a:chOff x="0" y="0"/>
          <a:chExt cx="0" cy="0"/>
        </a:xfrm>
      </p:grpSpPr>
      <p:sp>
        <p:nvSpPr>
          <p:cNvPr id="51" name="Google Shape;51;p13"/>
          <p:cNvSpPr txBox="1">
            <a:spLocks noGrp="1"/>
          </p:cNvSpPr>
          <p:nvPr>
            <p:ph type="ftr" idx="11"/>
          </p:nvPr>
        </p:nvSpPr>
        <p:spPr>
          <a:xfrm>
            <a:off x="3124200" y="6356353"/>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sldNum" idx="12"/>
          </p:nvPr>
        </p:nvSpPr>
        <p:spPr>
          <a:xfrm>
            <a:off x="384923" y="6588000"/>
            <a:ext cx="166200" cy="169200"/>
          </a:xfrm>
          <a:prstGeom prst="rect">
            <a:avLst/>
          </a:prstGeom>
          <a:noFill/>
          <a:ln>
            <a:noFill/>
          </a:ln>
        </p:spPr>
        <p:txBody>
          <a:bodyPr spcFirstLastPara="1" wrap="square" lIns="91425" tIns="45700" rIns="91425" bIns="45700" anchor="ctr" anchorCtr="0">
            <a:normAutofit fontScale="47500" lnSpcReduction="20000"/>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
              <a:t>‹#›</a:t>
            </a:fld>
            <a:endParaRPr/>
          </a:p>
        </p:txBody>
      </p:sp>
      <p:sp>
        <p:nvSpPr>
          <p:cNvPr id="53" name="Google Shape;53;p13"/>
          <p:cNvSpPr txBox="1">
            <a:spLocks noGrp="1"/>
          </p:cNvSpPr>
          <p:nvPr>
            <p:ph type="body" idx="1"/>
          </p:nvPr>
        </p:nvSpPr>
        <p:spPr>
          <a:xfrm>
            <a:off x="384923" y="1016000"/>
            <a:ext cx="4020900" cy="432000"/>
          </a:xfrm>
          <a:prstGeom prst="rect">
            <a:avLst/>
          </a:prstGeom>
          <a:noFill/>
          <a:ln>
            <a:noFill/>
          </a:ln>
        </p:spPr>
        <p:txBody>
          <a:bodyPr spcFirstLastPara="1" wrap="square" lIns="91425" tIns="45700" rIns="91425" bIns="45700" anchor="ctr" anchorCtr="0">
            <a:normAutofit/>
          </a:bodyPr>
          <a:lstStyle>
            <a:lvl1pPr marL="457200" lvl="0" indent="-310642" algn="l" rtl="0">
              <a:lnSpc>
                <a:spcPct val="100000"/>
              </a:lnSpc>
              <a:spcBef>
                <a:spcPts val="0"/>
              </a:spcBef>
              <a:spcAft>
                <a:spcPts val="0"/>
              </a:spcAft>
              <a:buClr>
                <a:schemeClr val="accent1"/>
              </a:buClr>
              <a:buSzPts val="1292"/>
              <a:buChar char="●"/>
              <a:defRPr sz="1292" b="1">
                <a:solidFill>
                  <a:schemeClr val="accent1"/>
                </a:solidFill>
              </a:defRPr>
            </a:lvl1pPr>
            <a:lvl2pPr marL="914400" lvl="1" indent="-342900" algn="l" rtl="0">
              <a:lnSpc>
                <a:spcPct val="115000"/>
              </a:lnSpc>
              <a:spcBef>
                <a:spcPts val="1200"/>
              </a:spcBef>
              <a:spcAft>
                <a:spcPts val="0"/>
              </a:spcAft>
              <a:buClr>
                <a:schemeClr val="dk1"/>
              </a:buClr>
              <a:buSzPts val="1800"/>
              <a:buChar char="○"/>
              <a:defRPr/>
            </a:lvl2pPr>
            <a:lvl3pPr marL="1371600" lvl="2" indent="-342900" algn="l" rtl="0">
              <a:lnSpc>
                <a:spcPct val="115000"/>
              </a:lnSpc>
              <a:spcBef>
                <a:spcPts val="1200"/>
              </a:spcBef>
              <a:spcAft>
                <a:spcPts val="0"/>
              </a:spcAft>
              <a:buClr>
                <a:schemeClr val="dk1"/>
              </a:buClr>
              <a:buSzPts val="1800"/>
              <a:buChar char="■"/>
              <a:defRPr/>
            </a:lvl3pPr>
            <a:lvl4pPr marL="1828800" lvl="3" indent="-342900" algn="l" rtl="0">
              <a:lnSpc>
                <a:spcPct val="115000"/>
              </a:lnSpc>
              <a:spcBef>
                <a:spcPts val="1200"/>
              </a:spcBef>
              <a:spcAft>
                <a:spcPts val="0"/>
              </a:spcAft>
              <a:buClr>
                <a:schemeClr val="dk1"/>
              </a:buClr>
              <a:buSzPts val="1800"/>
              <a:buChar char="●"/>
              <a:defRPr/>
            </a:lvl4pPr>
            <a:lvl5pPr marL="2286000" lvl="4" indent="-342900" algn="l" rtl="0">
              <a:lnSpc>
                <a:spcPct val="115000"/>
              </a:lnSpc>
              <a:spcBef>
                <a:spcPts val="1200"/>
              </a:spcBef>
              <a:spcAft>
                <a:spcPts val="0"/>
              </a:spcAft>
              <a:buClr>
                <a:schemeClr val="dk1"/>
              </a:buClr>
              <a:buSzPts val="1800"/>
              <a:buChar char="○"/>
              <a:defRPr/>
            </a:lvl5pPr>
            <a:lvl6pPr marL="2743200" lvl="5" indent="-342900" algn="l" rtl="0">
              <a:lnSpc>
                <a:spcPct val="115000"/>
              </a:lnSpc>
              <a:spcBef>
                <a:spcPts val="1200"/>
              </a:spcBef>
              <a:spcAft>
                <a:spcPts val="0"/>
              </a:spcAft>
              <a:buClr>
                <a:schemeClr val="dk1"/>
              </a:buClr>
              <a:buSzPts val="1800"/>
              <a:buChar char="■"/>
              <a:defRPr/>
            </a:lvl6pPr>
            <a:lvl7pPr marL="3200400" lvl="6" indent="-342900" algn="l" rtl="0">
              <a:lnSpc>
                <a:spcPct val="115000"/>
              </a:lnSpc>
              <a:spcBef>
                <a:spcPts val="1200"/>
              </a:spcBef>
              <a:spcAft>
                <a:spcPts val="0"/>
              </a:spcAft>
              <a:buClr>
                <a:schemeClr val="dk1"/>
              </a:buClr>
              <a:buSzPts val="1800"/>
              <a:buChar char="●"/>
              <a:defRPr/>
            </a:lvl7pPr>
            <a:lvl8pPr marL="3657600" lvl="7" indent="-342900" algn="l" rtl="0">
              <a:lnSpc>
                <a:spcPct val="115000"/>
              </a:lnSpc>
              <a:spcBef>
                <a:spcPts val="1200"/>
              </a:spcBef>
              <a:spcAft>
                <a:spcPts val="0"/>
              </a:spcAft>
              <a:buClr>
                <a:schemeClr val="dk1"/>
              </a:buClr>
              <a:buSzPts val="1800"/>
              <a:buChar char="○"/>
              <a:defRPr/>
            </a:lvl8pPr>
            <a:lvl9pPr marL="4114800" lvl="8" indent="-342900" algn="l" rtl="0">
              <a:lnSpc>
                <a:spcPct val="115000"/>
              </a:lnSpc>
              <a:spcBef>
                <a:spcPts val="1200"/>
              </a:spcBef>
              <a:spcAft>
                <a:spcPts val="1200"/>
              </a:spcAft>
              <a:buClr>
                <a:schemeClr val="dk1"/>
              </a:buClr>
              <a:buSzPts val="1800"/>
              <a:buChar char="■"/>
              <a:defRPr/>
            </a:lvl9pPr>
          </a:lstStyle>
          <a:p>
            <a:endParaRPr/>
          </a:p>
        </p:txBody>
      </p:sp>
      <p:sp>
        <p:nvSpPr>
          <p:cNvPr id="54" name="Google Shape;54;p13"/>
          <p:cNvSpPr txBox="1">
            <a:spLocks noGrp="1"/>
          </p:cNvSpPr>
          <p:nvPr>
            <p:ph type="title"/>
          </p:nvPr>
        </p:nvSpPr>
        <p:spPr>
          <a:xfrm>
            <a:off x="384923" y="136800"/>
            <a:ext cx="8374200" cy="651600"/>
          </a:xfrm>
          <a:prstGeom prst="rect">
            <a:avLst/>
          </a:prstGeom>
          <a:noFill/>
          <a:ln>
            <a:noFill/>
          </a:ln>
        </p:spPr>
        <p:txBody>
          <a:bodyPr spcFirstLastPara="1" wrap="square" lIns="91425" tIns="45700" rIns="91425" bIns="45700" anchor="ctr" anchorCtr="0">
            <a:norm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基本版） タイトルのみ_Proposal">
  <p:cSld name="1_（基本版） タイトルのみ_Proposal">
    <p:spTree>
      <p:nvGrpSpPr>
        <p:cNvPr id="1" name="Shape 55"/>
        <p:cNvGrpSpPr/>
        <p:nvPr/>
      </p:nvGrpSpPr>
      <p:grpSpPr>
        <a:xfrm>
          <a:off x="0" y="0"/>
          <a:ext cx="0" cy="0"/>
          <a:chOff x="0" y="0"/>
          <a:chExt cx="0" cy="0"/>
        </a:xfrm>
      </p:grpSpPr>
      <p:sp>
        <p:nvSpPr>
          <p:cNvPr id="56" name="Google Shape;56;p1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7" name="Google Shape;57;p14"/>
          <p:cNvSpPr txBox="1">
            <a:spLocks noGrp="1"/>
          </p:cNvSpPr>
          <p:nvPr>
            <p:ph type="sldNum" idx="12"/>
          </p:nvPr>
        </p:nvSpPr>
        <p:spPr>
          <a:xfrm>
            <a:off x="384923" y="6588000"/>
            <a:ext cx="166200" cy="169200"/>
          </a:xfrm>
          <a:prstGeom prst="rect">
            <a:avLst/>
          </a:prstGeom>
          <a:noFill/>
          <a:ln>
            <a:noFill/>
          </a:ln>
        </p:spPr>
        <p:txBody>
          <a:bodyPr spcFirstLastPara="1" wrap="square" lIns="91425" tIns="91425" rIns="91425" bIns="91425" anchor="ctr" anchorCtr="0">
            <a:normAutofit fontScale="25000" lnSpcReduction="20000"/>
          </a:bodyPr>
          <a:lstStyle>
            <a:lvl1pPr marL="0" lvl="0"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1pPr>
            <a:lvl2pPr marL="0" lvl="1"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2pPr>
            <a:lvl3pPr marL="0" lvl="2"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3pPr>
            <a:lvl4pPr marL="0" lvl="3"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4pPr>
            <a:lvl5pPr marL="0" lvl="4"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5pPr>
            <a:lvl6pPr marL="0" lvl="5"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6pPr>
            <a:lvl7pPr marL="0" lvl="6"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7pPr>
            <a:lvl8pPr marL="0" lvl="7"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8pPr>
            <a:lvl9pPr marL="0" lvl="8" indent="0" algn="r" rtl="0">
              <a:lnSpc>
                <a:spcPct val="100000"/>
              </a:lnSpc>
              <a:spcBef>
                <a:spcPts val="0"/>
              </a:spcBef>
              <a:spcAft>
                <a:spcPts val="0"/>
              </a:spcAft>
              <a:buSzPts val="1000"/>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
        <p:nvSpPr>
          <p:cNvPr id="58" name="Google Shape;58;p14"/>
          <p:cNvSpPr txBox="1">
            <a:spLocks noGrp="1"/>
          </p:cNvSpPr>
          <p:nvPr>
            <p:ph type="body" idx="1"/>
          </p:nvPr>
        </p:nvSpPr>
        <p:spPr>
          <a:xfrm>
            <a:off x="384923" y="1016000"/>
            <a:ext cx="4020900" cy="432000"/>
          </a:xfrm>
          <a:prstGeom prst="rect">
            <a:avLst/>
          </a:prstGeom>
          <a:noFill/>
          <a:ln>
            <a:noFill/>
          </a:ln>
        </p:spPr>
        <p:txBody>
          <a:bodyPr spcFirstLastPara="1" wrap="square" lIns="91425" tIns="91425" rIns="91425" bIns="91425" anchor="ctr" anchorCtr="0">
            <a:noAutofit/>
          </a:bodyPr>
          <a:lstStyle>
            <a:lvl1pPr marL="457200" lvl="0" indent="-342900" algn="l" rtl="0">
              <a:lnSpc>
                <a:spcPct val="100000"/>
              </a:lnSpc>
              <a:spcBef>
                <a:spcPts val="0"/>
              </a:spcBef>
              <a:spcAft>
                <a:spcPts val="0"/>
              </a:spcAft>
              <a:buSzPts val="1800"/>
              <a:buChar char="●"/>
              <a:defRPr sz="1193" b="1">
                <a:solidFill>
                  <a:schemeClr val="accent1"/>
                </a:solidFill>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59" name="Google Shape;59;p14"/>
          <p:cNvSpPr txBox="1">
            <a:spLocks noGrp="1"/>
          </p:cNvSpPr>
          <p:nvPr>
            <p:ph type="title"/>
          </p:nvPr>
        </p:nvSpPr>
        <p:spPr>
          <a:xfrm>
            <a:off x="384923" y="136800"/>
            <a:ext cx="8374200" cy="6516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_セクション見出し">
  <p:cSld name="3_セクション見出し">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1286253" y="1520791"/>
            <a:ext cx="6852900" cy="646200"/>
          </a:xfrm>
          <a:prstGeom prst="rect">
            <a:avLst/>
          </a:prstGeom>
          <a:noFill/>
          <a:ln>
            <a:noFill/>
          </a:ln>
        </p:spPr>
        <p:txBody>
          <a:bodyPr spcFirstLastPara="1" wrap="square" lIns="91425" tIns="45700" rIns="91425" bIns="45700" anchor="t" anchorCtr="0">
            <a:normAutofit/>
          </a:bodyPr>
          <a:lstStyle>
            <a:lvl1pPr lvl="0" algn="l" rtl="0">
              <a:lnSpc>
                <a:spcPct val="100000"/>
              </a:lnSpc>
              <a:spcBef>
                <a:spcPts val="0"/>
              </a:spcBef>
              <a:spcAft>
                <a:spcPts val="0"/>
              </a:spcAft>
              <a:buClr>
                <a:schemeClr val="dk1"/>
              </a:buClr>
              <a:buSzPts val="3600"/>
              <a:buFont typeface="Arial"/>
              <a:buNone/>
              <a:defRPr sz="3600" b="1">
                <a:latin typeface="Arial"/>
                <a:ea typeface="Arial"/>
                <a:cs typeface="Arial"/>
                <a:sym typeface="Aria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2" name="Google Shape;62;p15"/>
          <p:cNvSpPr txBox="1">
            <a:spLocks noGrp="1"/>
          </p:cNvSpPr>
          <p:nvPr>
            <p:ph type="dt" idx="10"/>
          </p:nvPr>
        </p:nvSpPr>
        <p:spPr>
          <a:xfrm>
            <a:off x="457200" y="6356353"/>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Google Shape;63;p15"/>
          <p:cNvSpPr txBox="1">
            <a:spLocks noGrp="1"/>
          </p:cNvSpPr>
          <p:nvPr>
            <p:ph type="ftr" idx="11"/>
          </p:nvPr>
        </p:nvSpPr>
        <p:spPr>
          <a:xfrm>
            <a:off x="3124200" y="6356353"/>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Google Shape;64;p15"/>
          <p:cNvSpPr txBox="1">
            <a:spLocks noGrp="1"/>
          </p:cNvSpPr>
          <p:nvPr>
            <p:ph type="sldNum" idx="12"/>
          </p:nvPr>
        </p:nvSpPr>
        <p:spPr>
          <a:xfrm>
            <a:off x="6553200" y="6356353"/>
            <a:ext cx="2133600" cy="365100"/>
          </a:xfrm>
          <a:prstGeom prst="rect">
            <a:avLst/>
          </a:prstGeom>
          <a:noFill/>
          <a:ln>
            <a:noFill/>
          </a:ln>
        </p:spPr>
        <p:txBody>
          <a:bodyPr spcFirstLastPara="1" wrap="square" lIns="91425" tIns="45700" rIns="91425" bIns="45700"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_セクション見出し 1">
  <p:cSld name="3_セクション見出し_1">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1286253" y="1520791"/>
            <a:ext cx="6852900" cy="646200"/>
          </a:xfrm>
          <a:prstGeom prst="rect">
            <a:avLst/>
          </a:prstGeom>
          <a:noFill/>
          <a:ln>
            <a:noFill/>
          </a:ln>
        </p:spPr>
        <p:txBody>
          <a:bodyPr spcFirstLastPara="1" wrap="square" lIns="91425" tIns="45700" rIns="91425" bIns="45700" anchor="t" anchorCtr="0">
            <a:normAutofit/>
          </a:bodyPr>
          <a:lstStyle>
            <a:lvl1pPr lvl="0" algn="l" rtl="0">
              <a:spcBef>
                <a:spcPts val="0"/>
              </a:spcBef>
              <a:spcAft>
                <a:spcPts val="0"/>
              </a:spcAft>
              <a:buClr>
                <a:schemeClr val="dk1"/>
              </a:buClr>
              <a:buSzPts val="3600"/>
              <a:buFont typeface="Arial"/>
              <a:buNone/>
              <a:defRPr sz="3600" b="1">
                <a:latin typeface="Arial"/>
                <a:ea typeface="Arial"/>
                <a:cs typeface="Arial"/>
                <a:sym typeface="Aria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6"/>
          <p:cNvSpPr txBox="1">
            <a:spLocks noGrp="1"/>
          </p:cNvSpPr>
          <p:nvPr>
            <p:ph type="dt" idx="10"/>
          </p:nvPr>
        </p:nvSpPr>
        <p:spPr>
          <a:xfrm>
            <a:off x="457200" y="6356353"/>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p16"/>
          <p:cNvSpPr txBox="1">
            <a:spLocks noGrp="1"/>
          </p:cNvSpPr>
          <p:nvPr>
            <p:ph type="ftr" idx="11"/>
          </p:nvPr>
        </p:nvSpPr>
        <p:spPr>
          <a:xfrm>
            <a:off x="3124200" y="6356353"/>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16"/>
          <p:cNvSpPr txBox="1">
            <a:spLocks noGrp="1"/>
          </p:cNvSpPr>
          <p:nvPr>
            <p:ph type="sldNum" idx="12"/>
          </p:nvPr>
        </p:nvSpPr>
        <p:spPr>
          <a:xfrm>
            <a:off x="6553200" y="6356353"/>
            <a:ext cx="2133600" cy="365100"/>
          </a:xfrm>
          <a:prstGeom prst="rect">
            <a:avLst/>
          </a:prstGeom>
          <a:noFill/>
          <a:ln>
            <a:noFill/>
          </a:ln>
        </p:spPr>
        <p:txBody>
          <a:bodyPr spcFirstLastPara="1" wrap="square" lIns="91425" tIns="45700" rIns="91425" bIns="45700"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標準スライド">
  <p:cSld name="標準スライド">
    <p:spTree>
      <p:nvGrpSpPr>
        <p:cNvPr id="1" name="Shape 70"/>
        <p:cNvGrpSpPr/>
        <p:nvPr/>
      </p:nvGrpSpPr>
      <p:grpSpPr>
        <a:xfrm>
          <a:off x="0" y="0"/>
          <a:ext cx="0" cy="0"/>
          <a:chOff x="0" y="0"/>
          <a:chExt cx="0" cy="0"/>
        </a:xfrm>
      </p:grpSpPr>
      <p:sp>
        <p:nvSpPr>
          <p:cNvPr id="71" name="Google Shape;71;p17"/>
          <p:cNvSpPr txBox="1">
            <a:spLocks noGrp="1"/>
          </p:cNvSpPr>
          <p:nvPr>
            <p:ph type="dt" idx="10"/>
          </p:nvPr>
        </p:nvSpPr>
        <p:spPr>
          <a:xfrm>
            <a:off x="-9872" y="652026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3131840" y="6525345"/>
            <a:ext cx="28956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7020273" y="6525345"/>
            <a:ext cx="2133600" cy="365100"/>
          </a:xfrm>
          <a:prstGeom prst="rect">
            <a:avLst/>
          </a:prstGeom>
          <a:noFill/>
          <a:ln>
            <a:noFill/>
          </a:ln>
        </p:spPr>
        <p:txBody>
          <a:bodyPr spcFirstLastPara="1" wrap="square" lIns="91425" tIns="45700" rIns="91425" bIns="45700" anchor="ctr" anchorCtr="0">
            <a:norm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
        <p:nvSpPr>
          <p:cNvPr id="74" name="Google Shape;74;p17"/>
          <p:cNvSpPr txBox="1">
            <a:spLocks noGrp="1"/>
          </p:cNvSpPr>
          <p:nvPr>
            <p:ph type="title"/>
          </p:nvPr>
        </p:nvSpPr>
        <p:spPr>
          <a:xfrm>
            <a:off x="185050" y="188640"/>
            <a:ext cx="8774400" cy="4617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chemeClr val="dk1"/>
              </a:buClr>
              <a:buSzPts val="2400"/>
              <a:buFont typeface="Arial"/>
              <a:buNone/>
              <a:defRPr sz="2400" b="1">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5" name="Google Shape;75;p17"/>
          <p:cNvSpPr txBox="1">
            <a:spLocks noGrp="1"/>
          </p:cNvSpPr>
          <p:nvPr>
            <p:ph type="body" idx="1"/>
          </p:nvPr>
        </p:nvSpPr>
        <p:spPr>
          <a:xfrm>
            <a:off x="185348" y="6309320"/>
            <a:ext cx="8673900" cy="161700"/>
          </a:xfrm>
          <a:prstGeom prst="rect">
            <a:avLst/>
          </a:prstGeom>
          <a:noFill/>
          <a:ln>
            <a:noFill/>
          </a:ln>
        </p:spPr>
        <p:txBody>
          <a:bodyPr spcFirstLastPara="1" wrap="square" lIns="0" tIns="0" rIns="0" bIns="0" anchor="t" anchorCtr="0">
            <a:normAutofit/>
          </a:bodyPr>
          <a:lstStyle>
            <a:lvl1pPr marL="457200" lvl="0" indent="-228600" algn="l" rtl="0">
              <a:lnSpc>
                <a:spcPct val="100000"/>
              </a:lnSpc>
              <a:spcBef>
                <a:spcPts val="0"/>
              </a:spcBef>
              <a:spcAft>
                <a:spcPts val="0"/>
              </a:spcAft>
              <a:buSzPts val="1050"/>
              <a:buNone/>
              <a:defRPr sz="1050">
                <a:latin typeface="Arial"/>
                <a:ea typeface="Arial"/>
                <a:cs typeface="Arial"/>
                <a:sym typeface="Arial"/>
              </a:defRPr>
            </a:lvl1pPr>
            <a:lvl2pPr marL="914400" lvl="1" indent="-342900" algn="l" rtl="0">
              <a:lnSpc>
                <a:spcPct val="100000"/>
              </a:lnSpc>
              <a:spcBef>
                <a:spcPts val="600"/>
              </a:spcBef>
              <a:spcAft>
                <a:spcPts val="0"/>
              </a:spcAft>
              <a:buClr>
                <a:schemeClr val="dk1"/>
              </a:buClr>
              <a:buSzPts val="1800"/>
              <a:buChar char="–"/>
              <a:defRPr/>
            </a:lvl2pPr>
            <a:lvl3pPr marL="1371600" lvl="2" indent="-342900" algn="l" rtl="0">
              <a:lnSpc>
                <a:spcPct val="100000"/>
              </a:lnSpc>
              <a:spcBef>
                <a:spcPts val="600"/>
              </a:spcBef>
              <a:spcAft>
                <a:spcPts val="0"/>
              </a:spcAft>
              <a:buClr>
                <a:schemeClr val="dk1"/>
              </a:buClr>
              <a:buSzPts val="1800"/>
              <a:buChar char="•"/>
              <a:defRPr/>
            </a:lvl3pPr>
            <a:lvl4pPr marL="1828800" lvl="3" indent="-342900" algn="l" rtl="0">
              <a:lnSpc>
                <a:spcPct val="100000"/>
              </a:lnSpc>
              <a:spcBef>
                <a:spcPts val="60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6" name="Google Shape;76;p17"/>
          <p:cNvSpPr txBox="1">
            <a:spLocks noGrp="1"/>
          </p:cNvSpPr>
          <p:nvPr>
            <p:ph type="body" idx="2"/>
          </p:nvPr>
        </p:nvSpPr>
        <p:spPr>
          <a:xfrm>
            <a:off x="185348" y="3104964"/>
            <a:ext cx="1710600" cy="307800"/>
          </a:xfrm>
          <a:prstGeom prst="rect">
            <a:avLst/>
          </a:prstGeom>
          <a:noFill/>
          <a:ln>
            <a:noFill/>
          </a:ln>
        </p:spPr>
        <p:txBody>
          <a:bodyPr spcFirstLastPara="1" wrap="square" lIns="0" tIns="0" rIns="0" bIns="0" anchor="t" anchorCtr="0">
            <a:normAutofit/>
          </a:bodyPr>
          <a:lstStyle>
            <a:lvl1pPr marL="457200" lvl="0" indent="-228600" algn="l" rtl="0">
              <a:lnSpc>
                <a:spcPct val="100000"/>
              </a:lnSpc>
              <a:spcBef>
                <a:spcPts val="0"/>
              </a:spcBef>
              <a:spcAft>
                <a:spcPts val="0"/>
              </a:spcAft>
              <a:buSzPts val="2000"/>
              <a:buNone/>
              <a:defRPr sz="2000">
                <a:latin typeface="Arial"/>
                <a:ea typeface="Arial"/>
                <a:cs typeface="Arial"/>
                <a:sym typeface="Arial"/>
              </a:defRPr>
            </a:lvl1pPr>
            <a:lvl2pPr marL="914400" lvl="1" indent="-342900" algn="l" rtl="0">
              <a:lnSpc>
                <a:spcPct val="100000"/>
              </a:lnSpc>
              <a:spcBef>
                <a:spcPts val="600"/>
              </a:spcBef>
              <a:spcAft>
                <a:spcPts val="0"/>
              </a:spcAft>
              <a:buClr>
                <a:schemeClr val="dk1"/>
              </a:buClr>
              <a:buSzPts val="1800"/>
              <a:buChar char="–"/>
              <a:defRPr/>
            </a:lvl2pPr>
            <a:lvl3pPr marL="1371600" lvl="2" indent="-342900" algn="l" rtl="0">
              <a:lnSpc>
                <a:spcPct val="100000"/>
              </a:lnSpc>
              <a:spcBef>
                <a:spcPts val="600"/>
              </a:spcBef>
              <a:spcAft>
                <a:spcPts val="0"/>
              </a:spcAft>
              <a:buClr>
                <a:schemeClr val="dk1"/>
              </a:buClr>
              <a:buSzPts val="1800"/>
              <a:buChar char="•"/>
              <a:defRPr/>
            </a:lvl3pPr>
            <a:lvl4pPr marL="1828800" lvl="3" indent="-342900" algn="l" rtl="0">
              <a:lnSpc>
                <a:spcPct val="100000"/>
              </a:lnSpc>
              <a:spcBef>
                <a:spcPts val="60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7" name="Google Shape;77;p17"/>
          <p:cNvSpPr txBox="1">
            <a:spLocks noGrp="1"/>
          </p:cNvSpPr>
          <p:nvPr>
            <p:ph type="body" idx="3"/>
          </p:nvPr>
        </p:nvSpPr>
        <p:spPr>
          <a:xfrm>
            <a:off x="185051" y="3769295"/>
            <a:ext cx="1198500" cy="215400"/>
          </a:xfrm>
          <a:prstGeom prst="rect">
            <a:avLst/>
          </a:prstGeom>
          <a:noFill/>
          <a:ln>
            <a:noFill/>
          </a:ln>
        </p:spPr>
        <p:txBody>
          <a:bodyPr spcFirstLastPara="1" wrap="square" lIns="0" tIns="0" rIns="0" bIns="0" anchor="t" anchorCtr="0">
            <a:normAutofit/>
          </a:bodyPr>
          <a:lstStyle>
            <a:lvl1pPr marL="457200" lvl="0" indent="-228600" algn="l" rtl="0">
              <a:lnSpc>
                <a:spcPct val="100000"/>
              </a:lnSpc>
              <a:spcBef>
                <a:spcPts val="0"/>
              </a:spcBef>
              <a:spcAft>
                <a:spcPts val="0"/>
              </a:spcAft>
              <a:buSzPts val="1400"/>
              <a:buNone/>
              <a:defRPr sz="1400">
                <a:latin typeface="Arial"/>
                <a:ea typeface="Arial"/>
                <a:cs typeface="Arial"/>
                <a:sym typeface="Arial"/>
              </a:defRPr>
            </a:lvl1pPr>
            <a:lvl2pPr marL="914400" lvl="1" indent="-342900" algn="l" rtl="0">
              <a:lnSpc>
                <a:spcPct val="100000"/>
              </a:lnSpc>
              <a:spcBef>
                <a:spcPts val="600"/>
              </a:spcBef>
              <a:spcAft>
                <a:spcPts val="0"/>
              </a:spcAft>
              <a:buClr>
                <a:schemeClr val="dk1"/>
              </a:buClr>
              <a:buSzPts val="1800"/>
              <a:buChar char="–"/>
              <a:defRPr/>
            </a:lvl2pPr>
            <a:lvl3pPr marL="1371600" lvl="2" indent="-342900" algn="l" rtl="0">
              <a:lnSpc>
                <a:spcPct val="100000"/>
              </a:lnSpc>
              <a:spcBef>
                <a:spcPts val="600"/>
              </a:spcBef>
              <a:spcAft>
                <a:spcPts val="0"/>
              </a:spcAft>
              <a:buClr>
                <a:schemeClr val="dk1"/>
              </a:buClr>
              <a:buSzPts val="1800"/>
              <a:buChar char="•"/>
              <a:defRPr/>
            </a:lvl3pPr>
            <a:lvl4pPr marL="1828800" lvl="3" indent="-342900" algn="l" rtl="0">
              <a:lnSpc>
                <a:spcPct val="100000"/>
              </a:lnSpc>
              <a:spcBef>
                <a:spcPts val="60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8" name="Google Shape;78;p17"/>
          <p:cNvSpPr txBox="1">
            <a:spLocks noGrp="1"/>
          </p:cNvSpPr>
          <p:nvPr>
            <p:ph type="body" idx="4"/>
          </p:nvPr>
        </p:nvSpPr>
        <p:spPr>
          <a:xfrm>
            <a:off x="185051" y="4365104"/>
            <a:ext cx="1017900" cy="161700"/>
          </a:xfrm>
          <a:prstGeom prst="rect">
            <a:avLst/>
          </a:prstGeom>
          <a:noFill/>
          <a:ln>
            <a:noFill/>
          </a:ln>
        </p:spPr>
        <p:txBody>
          <a:bodyPr spcFirstLastPara="1" wrap="square" lIns="0" tIns="0" rIns="0" bIns="0" anchor="t" anchorCtr="0">
            <a:normAutofit/>
          </a:bodyPr>
          <a:lstStyle>
            <a:lvl1pPr marL="457200" lvl="0" indent="-228600" algn="l" rtl="0">
              <a:lnSpc>
                <a:spcPct val="100000"/>
              </a:lnSpc>
              <a:spcBef>
                <a:spcPts val="0"/>
              </a:spcBef>
              <a:spcAft>
                <a:spcPts val="0"/>
              </a:spcAft>
              <a:buSzPts val="1050"/>
              <a:buNone/>
              <a:defRPr sz="1050">
                <a:latin typeface="Arial"/>
                <a:ea typeface="Arial"/>
                <a:cs typeface="Arial"/>
                <a:sym typeface="Arial"/>
              </a:defRPr>
            </a:lvl1pPr>
            <a:lvl2pPr marL="914400" lvl="1" indent="-342900" algn="l" rtl="0">
              <a:lnSpc>
                <a:spcPct val="100000"/>
              </a:lnSpc>
              <a:spcBef>
                <a:spcPts val="600"/>
              </a:spcBef>
              <a:spcAft>
                <a:spcPts val="0"/>
              </a:spcAft>
              <a:buClr>
                <a:schemeClr val="dk1"/>
              </a:buClr>
              <a:buSzPts val="1800"/>
              <a:buChar char="–"/>
              <a:defRPr/>
            </a:lvl2pPr>
            <a:lvl3pPr marL="1371600" lvl="2" indent="-342900" algn="l" rtl="0">
              <a:lnSpc>
                <a:spcPct val="100000"/>
              </a:lnSpc>
              <a:spcBef>
                <a:spcPts val="600"/>
              </a:spcBef>
              <a:spcAft>
                <a:spcPts val="0"/>
              </a:spcAft>
              <a:buClr>
                <a:schemeClr val="dk1"/>
              </a:buClr>
              <a:buSzPts val="1800"/>
              <a:buChar char="•"/>
              <a:defRPr/>
            </a:lvl3pPr>
            <a:lvl4pPr marL="1828800" lvl="3" indent="-342900" algn="l" rtl="0">
              <a:lnSpc>
                <a:spcPct val="100000"/>
              </a:lnSpc>
              <a:spcBef>
                <a:spcPts val="60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9" name="Google Shape;79;p17"/>
          <p:cNvSpPr txBox="1">
            <a:spLocks noGrp="1"/>
          </p:cNvSpPr>
          <p:nvPr>
            <p:ph type="body" idx="5"/>
          </p:nvPr>
        </p:nvSpPr>
        <p:spPr>
          <a:xfrm>
            <a:off x="184638" y="764704"/>
            <a:ext cx="8774700" cy="525900"/>
          </a:xfrm>
          <a:prstGeom prst="rect">
            <a:avLst/>
          </a:prstGeom>
          <a:solidFill>
            <a:srgbClr val="99D6EC"/>
          </a:solidFill>
          <a:ln>
            <a:noFill/>
          </a:ln>
        </p:spPr>
        <p:txBody>
          <a:bodyPr spcFirstLastPara="1" wrap="square" lIns="216000" tIns="108000" rIns="216000" bIns="108000" anchor="t" anchorCtr="0">
            <a:normAutofit/>
          </a:bodyPr>
          <a:lstStyle>
            <a:lvl1pPr marL="457200" lvl="0" indent="-355600" algn="l" rtl="0">
              <a:lnSpc>
                <a:spcPct val="100000"/>
              </a:lnSpc>
              <a:spcBef>
                <a:spcPts val="600"/>
              </a:spcBef>
              <a:spcAft>
                <a:spcPts val="0"/>
              </a:spcAft>
              <a:buSzPts val="2000"/>
              <a:buChar char="●"/>
              <a:defRPr sz="2000">
                <a:latin typeface="Arial"/>
                <a:ea typeface="Arial"/>
                <a:cs typeface="Arial"/>
                <a:sym typeface="Arial"/>
              </a:defRPr>
            </a:lvl1pPr>
            <a:lvl2pPr marL="914400" lvl="1" indent="-342900" algn="l" rtl="0">
              <a:lnSpc>
                <a:spcPct val="100000"/>
              </a:lnSpc>
              <a:spcBef>
                <a:spcPts val="600"/>
              </a:spcBef>
              <a:spcAft>
                <a:spcPts val="0"/>
              </a:spcAft>
              <a:buClr>
                <a:schemeClr val="dk1"/>
              </a:buClr>
              <a:buSzPts val="1800"/>
              <a:buChar char="–"/>
              <a:defRPr/>
            </a:lvl2pPr>
            <a:lvl3pPr marL="1371600" lvl="2" indent="-342900" algn="l" rtl="0">
              <a:lnSpc>
                <a:spcPct val="100000"/>
              </a:lnSpc>
              <a:spcBef>
                <a:spcPts val="600"/>
              </a:spcBef>
              <a:spcAft>
                <a:spcPts val="0"/>
              </a:spcAft>
              <a:buClr>
                <a:schemeClr val="dk1"/>
              </a:buClr>
              <a:buSzPts val="1800"/>
              <a:buChar char="•"/>
              <a:defRPr/>
            </a:lvl3pPr>
            <a:lvl4pPr marL="1828800" lvl="3" indent="-342900" algn="l" rtl="0">
              <a:lnSpc>
                <a:spcPct val="100000"/>
              </a:lnSpc>
              <a:spcBef>
                <a:spcPts val="60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p:nvPr/>
        </p:nvSpPr>
        <p:spPr>
          <a:xfrm>
            <a:off x="118582" y="25460"/>
            <a:ext cx="8838300" cy="490200"/>
          </a:xfrm>
          <a:prstGeom prst="rect">
            <a:avLst/>
          </a:prstGeom>
          <a:noFill/>
          <a:ln>
            <a:noFill/>
          </a:ln>
        </p:spPr>
        <p:txBody>
          <a:bodyPr spcFirstLastPara="1" wrap="square" lIns="84400" tIns="42200" rIns="84400" bIns="42200" anchor="ctr" anchorCtr="0">
            <a:noAutofit/>
          </a:bodyPr>
          <a:lstStyle/>
          <a:p>
            <a:pPr marL="0" marR="0" lvl="0" indent="0" algn="l" rtl="0">
              <a:lnSpc>
                <a:spcPct val="100000"/>
              </a:lnSpc>
              <a:spcBef>
                <a:spcPts val="0"/>
              </a:spcBef>
              <a:spcAft>
                <a:spcPts val="0"/>
              </a:spcAft>
              <a:buClr>
                <a:schemeClr val="dk1"/>
              </a:buClr>
              <a:buSzPts val="2585"/>
              <a:buFont typeface="Arial"/>
              <a:buNone/>
            </a:pPr>
            <a:r>
              <a:rPr lang="ja" sz="2085" b="0" i="0" u="none" strike="noStrike" cap="none">
                <a:solidFill>
                  <a:schemeClr val="dk1"/>
                </a:solidFill>
                <a:latin typeface="Arial"/>
                <a:ea typeface="Arial"/>
                <a:cs typeface="Arial"/>
                <a:sym typeface="Arial"/>
              </a:rPr>
              <a:t>中堅・中小企業とスタートアップの連携事例</a:t>
            </a:r>
            <a:endParaRPr sz="2085" b="0" i="0" u="none" strike="noStrike" cap="none">
              <a:solidFill>
                <a:srgbClr val="FF0000"/>
              </a:solidFill>
              <a:latin typeface="Arial"/>
              <a:ea typeface="Arial"/>
              <a:cs typeface="Arial"/>
              <a:sym typeface="Arial"/>
            </a:endParaRPr>
          </a:p>
        </p:txBody>
      </p:sp>
      <p:sp>
        <p:nvSpPr>
          <p:cNvPr id="85" name="Google Shape;85;p18"/>
          <p:cNvSpPr/>
          <p:nvPr/>
        </p:nvSpPr>
        <p:spPr>
          <a:xfrm>
            <a:off x="118582" y="500925"/>
            <a:ext cx="8673900" cy="47700"/>
          </a:xfrm>
          <a:prstGeom prst="rect">
            <a:avLst/>
          </a:prstGeom>
          <a:gradFill>
            <a:gsLst>
              <a:gs pos="0">
                <a:srgbClr val="538CD5"/>
              </a:gs>
              <a:gs pos="50000">
                <a:srgbClr val="BFCFEC"/>
              </a:gs>
              <a:gs pos="100000">
                <a:srgbClr val="E0E8F4"/>
              </a:gs>
            </a:gsLst>
            <a:lin ang="0" scaled="0"/>
          </a:gradFill>
          <a:ln>
            <a:noFill/>
          </a:ln>
        </p:spPr>
        <p:txBody>
          <a:bodyPr spcFirstLastPara="1" wrap="square" lIns="88400" tIns="44200" rIns="88400" bIns="44200" anchor="ctr" anchorCtr="0">
            <a:noAutofit/>
          </a:bodyPr>
          <a:lstStyle/>
          <a:p>
            <a:pPr marL="0" marR="0" lvl="0" indent="0" algn="ctr" rtl="0">
              <a:lnSpc>
                <a:spcPct val="100000"/>
              </a:lnSpc>
              <a:spcBef>
                <a:spcPts val="0"/>
              </a:spcBef>
              <a:spcAft>
                <a:spcPts val="0"/>
              </a:spcAft>
              <a:buClr>
                <a:srgbClr val="000000"/>
              </a:buClr>
              <a:buSzPts val="1662"/>
              <a:buFont typeface="Arial"/>
              <a:buNone/>
            </a:pPr>
            <a:endParaRPr sz="1662" b="0" i="0" u="none" strike="noStrike" cap="none">
              <a:solidFill>
                <a:schemeClr val="lt1"/>
              </a:solidFill>
              <a:latin typeface="Arial"/>
              <a:ea typeface="Arial"/>
              <a:cs typeface="Arial"/>
              <a:sym typeface="Arial"/>
            </a:endParaRPr>
          </a:p>
        </p:txBody>
      </p:sp>
      <p:sp>
        <p:nvSpPr>
          <p:cNvPr id="87" name="Google Shape;87;p18"/>
          <p:cNvSpPr txBox="1"/>
          <p:nvPr/>
        </p:nvSpPr>
        <p:spPr>
          <a:xfrm>
            <a:off x="2614608" y="3669736"/>
            <a:ext cx="656700" cy="908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700"/>
              <a:buFont typeface="Arial"/>
              <a:buNone/>
            </a:pPr>
            <a:r>
              <a:rPr lang="ja" sz="4700" b="1" i="0" u="none" strike="noStrike" cap="none" dirty="0">
                <a:solidFill>
                  <a:srgbClr val="000000"/>
                </a:solidFill>
                <a:latin typeface="Arial"/>
                <a:ea typeface="Arial"/>
                <a:cs typeface="Arial"/>
                <a:sym typeface="Arial"/>
              </a:rPr>
              <a:t>X</a:t>
            </a:r>
            <a:endParaRPr sz="4700" b="1" i="0" u="none" strike="noStrike" cap="none" dirty="0">
              <a:solidFill>
                <a:srgbClr val="000000"/>
              </a:solidFill>
              <a:latin typeface="Arial"/>
              <a:ea typeface="Arial"/>
              <a:cs typeface="Arial"/>
              <a:sym typeface="Arial"/>
            </a:endParaRPr>
          </a:p>
        </p:txBody>
      </p:sp>
      <p:sp>
        <p:nvSpPr>
          <p:cNvPr id="88" name="Google Shape;88;p18"/>
          <p:cNvSpPr txBox="1"/>
          <p:nvPr/>
        </p:nvSpPr>
        <p:spPr>
          <a:xfrm>
            <a:off x="383453" y="482725"/>
            <a:ext cx="8543700" cy="1077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100"/>
              <a:buFont typeface="Arial"/>
              <a:buNone/>
            </a:pPr>
            <a:r>
              <a:rPr lang="ja" sz="2100" b="1" dirty="0">
                <a:solidFill>
                  <a:schemeClr val="dk1"/>
                </a:solidFill>
              </a:rPr>
              <a:t>生体親和性バイオインターフェイスで </a:t>
            </a:r>
            <a:endParaRPr sz="2100" b="1" dirty="0">
              <a:solidFill>
                <a:schemeClr val="dk1"/>
              </a:solidFill>
            </a:endParaRPr>
          </a:p>
          <a:p>
            <a:pPr marL="0" marR="0" lvl="0" indent="0" algn="ctr" rtl="0">
              <a:lnSpc>
                <a:spcPct val="100000"/>
              </a:lnSpc>
              <a:spcBef>
                <a:spcPts val="0"/>
              </a:spcBef>
              <a:spcAft>
                <a:spcPts val="0"/>
              </a:spcAft>
              <a:buClr>
                <a:srgbClr val="000000"/>
              </a:buClr>
              <a:buSzPts val="2100"/>
              <a:buFont typeface="Arial"/>
              <a:buNone/>
            </a:pPr>
            <a:r>
              <a:rPr lang="ja" sz="2100" b="1" dirty="0">
                <a:solidFill>
                  <a:schemeClr val="dk1"/>
                </a:solidFill>
              </a:rPr>
              <a:t>人に優しい、次世代の医療機器開発</a:t>
            </a:r>
            <a:endParaRPr sz="2100" b="1"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ja" sz="1600" b="1" dirty="0">
                <a:solidFill>
                  <a:schemeClr val="dk1"/>
                </a:solidFill>
              </a:rPr>
              <a:t>栃木精工株式会社</a:t>
            </a:r>
            <a:r>
              <a:rPr lang="ja" sz="1600" b="1" i="0" u="none" strike="noStrike" cap="none" dirty="0">
                <a:solidFill>
                  <a:schemeClr val="dk1"/>
                </a:solidFill>
                <a:latin typeface="Arial"/>
                <a:ea typeface="Arial"/>
                <a:cs typeface="Arial"/>
                <a:sym typeface="Arial"/>
              </a:rPr>
              <a:t>　×  </a:t>
            </a:r>
            <a:r>
              <a:rPr lang="ja" sz="1600" b="1" dirty="0">
                <a:solidFill>
                  <a:schemeClr val="dk1"/>
                </a:solidFill>
              </a:rPr>
              <a:t>インテリジェント・サーフェス株式会社</a:t>
            </a:r>
            <a:endParaRPr sz="2100" b="1" i="0" u="none" strike="noStrike" cap="none" dirty="0">
              <a:solidFill>
                <a:schemeClr val="dk1"/>
              </a:solidFill>
              <a:latin typeface="Arial"/>
              <a:ea typeface="Arial"/>
              <a:cs typeface="Arial"/>
              <a:sym typeface="Arial"/>
            </a:endParaRPr>
          </a:p>
        </p:txBody>
      </p:sp>
      <p:sp>
        <p:nvSpPr>
          <p:cNvPr id="89" name="Google Shape;89;p18"/>
          <p:cNvSpPr txBox="1"/>
          <p:nvPr/>
        </p:nvSpPr>
        <p:spPr>
          <a:xfrm>
            <a:off x="90179" y="1514110"/>
            <a:ext cx="8906042" cy="954077"/>
          </a:xfrm>
          <a:prstGeom prst="rect">
            <a:avLst/>
          </a:prstGeom>
          <a:noFill/>
          <a:ln>
            <a:noFill/>
          </a:ln>
        </p:spPr>
        <p:txBody>
          <a:bodyPr spcFirstLastPara="1" wrap="square" lIns="91425" tIns="91425" rIns="91425" bIns="91425" anchor="t" anchorCtr="0">
            <a:spAutoFit/>
          </a:bodyPr>
          <a:lstStyle/>
          <a:p>
            <a:r>
              <a:rPr lang="ja-JP" altLang="ja-JP" sz="1000" dirty="0"/>
              <a:t>注射針を介して投与される希少薬液は、非常に高価</a:t>
            </a:r>
            <a:r>
              <a:rPr lang="ja-JP" altLang="en-US" sz="1000" dirty="0"/>
              <a:t>であり</a:t>
            </a:r>
            <a:r>
              <a:rPr lang="ja-JP" altLang="ja-JP" sz="1000" dirty="0"/>
              <a:t>、液だれによる使用時のロスが</a:t>
            </a:r>
            <a:r>
              <a:rPr lang="ja-JP" altLang="en-US" sz="1000" dirty="0"/>
              <a:t>医療機器業界共通の</a:t>
            </a:r>
            <a:r>
              <a:rPr lang="ja-JP" altLang="ja-JP" sz="1000" dirty="0"/>
              <a:t>課題となっています。</a:t>
            </a:r>
            <a:r>
              <a:rPr lang="ja-JP" altLang="en-US" sz="1000" dirty="0"/>
              <a:t>そのため</a:t>
            </a:r>
            <a:r>
              <a:rPr lang="ja-JP" altLang="ja-JP" sz="1000" dirty="0"/>
              <a:t>、刺通抵抗を低減するシリコーンオイル等の薬液によるコーティングや針管端面への物理的処理</a:t>
            </a:r>
            <a:r>
              <a:rPr lang="ja-JP" altLang="en-US" sz="1000" dirty="0"/>
              <a:t>（</a:t>
            </a:r>
            <a:r>
              <a:rPr lang="ja-JP" altLang="ja-JP" sz="1000" dirty="0"/>
              <a:t>ブラスト処理等</a:t>
            </a:r>
            <a:r>
              <a:rPr lang="ja-JP" altLang="en-US" sz="1000" dirty="0"/>
              <a:t>）</a:t>
            </a:r>
            <a:r>
              <a:rPr lang="ja-JP" altLang="ja-JP" sz="1000" dirty="0"/>
              <a:t>が行われています</a:t>
            </a:r>
            <a:r>
              <a:rPr lang="ja-JP" altLang="en-US" sz="1000" dirty="0"/>
              <a:t>が、生体親和性や</a:t>
            </a:r>
            <a:r>
              <a:rPr lang="ja-JP" altLang="ja-JP" sz="1000" dirty="0"/>
              <a:t>塗料量の均一性という観点で</a:t>
            </a:r>
            <a:r>
              <a:rPr lang="ja-JP" altLang="en-US" sz="1000" dirty="0"/>
              <a:t>課題</a:t>
            </a:r>
            <a:r>
              <a:rPr lang="ja-JP" altLang="ja-JP" sz="1000" dirty="0"/>
              <a:t>があります。</a:t>
            </a:r>
            <a:r>
              <a:rPr lang="ja-JP" altLang="en-US" sz="1000" dirty="0"/>
              <a:t>さらに</a:t>
            </a:r>
            <a:r>
              <a:rPr lang="ja-JP" altLang="ja-JP" sz="1000" dirty="0"/>
              <a:t>、物理的処理</a:t>
            </a:r>
            <a:r>
              <a:rPr lang="ja-JP" altLang="en-US" sz="1000" dirty="0"/>
              <a:t>により</a:t>
            </a:r>
            <a:r>
              <a:rPr lang="ja-JP" altLang="ja-JP" sz="1000" dirty="0"/>
              <a:t>針管表面にダメージを与え</a:t>
            </a:r>
            <a:r>
              <a:rPr lang="ja-JP" altLang="en-US" sz="1000" dirty="0"/>
              <a:t>てしまい</a:t>
            </a:r>
            <a:r>
              <a:rPr lang="ja-JP" altLang="ja-JP" sz="1000" dirty="0"/>
              <a:t>、表面に錆</a:t>
            </a:r>
            <a:r>
              <a:rPr lang="ja-JP" altLang="en-US" sz="1000" dirty="0"/>
              <a:t>が</a:t>
            </a:r>
            <a:r>
              <a:rPr lang="ja-JP" altLang="ja-JP" sz="1000" dirty="0"/>
              <a:t>発生</a:t>
            </a:r>
            <a:r>
              <a:rPr lang="ja-JP" altLang="en-US" sz="1000" dirty="0"/>
              <a:t>することも懸念されます</a:t>
            </a:r>
            <a:r>
              <a:rPr lang="ja-JP" altLang="ja-JP" sz="1000" dirty="0"/>
              <a:t>。今回、インテリジェント</a:t>
            </a:r>
            <a:r>
              <a:rPr lang="ja-JP" altLang="en-US" sz="1000" dirty="0"/>
              <a:t>・</a:t>
            </a:r>
            <a:r>
              <a:rPr lang="ja-JP" altLang="ja-JP" sz="1000" dirty="0"/>
              <a:t>サーフェスの開発する「</a:t>
            </a:r>
            <a:r>
              <a:rPr lang="en-US" altLang="ja-JP" sz="1000" dirty="0"/>
              <a:t>MPC</a:t>
            </a:r>
            <a:r>
              <a:rPr lang="ja-JP" altLang="ja-JP" sz="1000" dirty="0"/>
              <a:t>ポリマー」を</a:t>
            </a:r>
            <a:r>
              <a:rPr lang="ja-JP" altLang="en-US" sz="1000" dirty="0"/>
              <a:t>、</a:t>
            </a:r>
            <a:r>
              <a:rPr lang="ja-JP" altLang="ja-JP" sz="1000" dirty="0"/>
              <a:t>栃木精工の「注射針製造技術」に活用することで、注射針</a:t>
            </a:r>
            <a:r>
              <a:rPr lang="ja-JP" altLang="en-US" sz="1000" dirty="0"/>
              <a:t>をはじめとし</a:t>
            </a:r>
            <a:r>
              <a:rPr lang="ja-JP" altLang="ja-JP" sz="1000" dirty="0"/>
              <a:t>、</a:t>
            </a:r>
            <a:r>
              <a:rPr lang="ja-JP" altLang="en-US" sz="1000" dirty="0"/>
              <a:t>将来的には、</a:t>
            </a:r>
            <a:r>
              <a:rPr lang="ja-JP" altLang="ja-JP" sz="1000" dirty="0"/>
              <a:t>血管系カテーテル</a:t>
            </a:r>
            <a:r>
              <a:rPr lang="ja-JP" altLang="en-US" sz="1000" dirty="0"/>
              <a:t>への応用も視野に入れ、</a:t>
            </a:r>
            <a:r>
              <a:rPr lang="ja-JP" altLang="ja-JP" sz="1000" dirty="0"/>
              <a:t>医療機器</a:t>
            </a:r>
            <a:r>
              <a:rPr lang="ja-JP" altLang="en-US" sz="1000" dirty="0"/>
              <a:t>業界における課題解決を目指して、</a:t>
            </a:r>
            <a:r>
              <a:rPr lang="ja-JP" altLang="ja-JP" sz="1000" dirty="0"/>
              <a:t>「人に優しい」医療機器</a:t>
            </a:r>
            <a:r>
              <a:rPr lang="ja-JP" altLang="en-US" sz="1000" dirty="0"/>
              <a:t>の開発を進めていきます。</a:t>
            </a:r>
            <a:endParaRPr lang="ja-JP" altLang="ja-JP" sz="1000" dirty="0"/>
          </a:p>
        </p:txBody>
      </p:sp>
      <p:sp>
        <p:nvSpPr>
          <p:cNvPr id="90" name="Google Shape;90;p18"/>
          <p:cNvSpPr txBox="1"/>
          <p:nvPr/>
        </p:nvSpPr>
        <p:spPr>
          <a:xfrm>
            <a:off x="3168963" y="4609415"/>
            <a:ext cx="2694300" cy="492412"/>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ja" sz="1000" b="1" dirty="0"/>
              <a:t>生体親和性材料「MPCポリマー」</a:t>
            </a:r>
            <a:r>
              <a:rPr lang="ja-JP" altLang="en-US" sz="1000" dirty="0"/>
              <a:t>（</a:t>
            </a:r>
            <a:r>
              <a:rPr lang="en-US" altLang="ja-JP" sz="1000" dirty="0"/>
              <a:t>※</a:t>
            </a:r>
            <a:r>
              <a:rPr lang="ja-JP" altLang="en-US" sz="1000" dirty="0"/>
              <a:t>）</a:t>
            </a:r>
            <a:endParaRPr lang="en-US" altLang="ja-JP" sz="1000" dirty="0"/>
          </a:p>
          <a:p>
            <a:pPr marL="0" marR="0" lvl="0" indent="0" algn="ctr" rtl="0">
              <a:lnSpc>
                <a:spcPct val="100000"/>
              </a:lnSpc>
              <a:spcBef>
                <a:spcPts val="0"/>
              </a:spcBef>
              <a:spcAft>
                <a:spcPts val="0"/>
              </a:spcAft>
              <a:buClr>
                <a:srgbClr val="000000"/>
              </a:buClr>
              <a:buSzPts val="1000"/>
              <a:buFont typeface="Arial"/>
              <a:buNone/>
            </a:pPr>
            <a:r>
              <a:rPr lang="en-US" altLang="ja-JP" sz="1000" i="0" u="none" strike="noStrike" cap="none" dirty="0">
                <a:solidFill>
                  <a:srgbClr val="000000"/>
                </a:solidFill>
                <a:latin typeface="Arial"/>
                <a:ea typeface="Arial"/>
                <a:cs typeface="Arial"/>
                <a:sym typeface="Arial"/>
              </a:rPr>
              <a:t>※</a:t>
            </a:r>
            <a:r>
              <a:rPr lang="ja-JP" altLang="en-US" sz="1000" i="0" u="none" strike="noStrike" cap="none" dirty="0">
                <a:solidFill>
                  <a:srgbClr val="000000"/>
                </a:solidFill>
                <a:latin typeface="Arial"/>
                <a:ea typeface="Arial"/>
                <a:cs typeface="Arial"/>
                <a:sym typeface="Arial"/>
              </a:rPr>
              <a:t>リン脂質極性基を有するポリマー</a:t>
            </a:r>
            <a:endParaRPr sz="700" i="0" u="none" strike="noStrike" cap="none" dirty="0">
              <a:solidFill>
                <a:srgbClr val="000000"/>
              </a:solidFill>
              <a:latin typeface="Arial"/>
              <a:ea typeface="Arial"/>
              <a:cs typeface="Arial"/>
              <a:sym typeface="Arial"/>
            </a:endParaRPr>
          </a:p>
        </p:txBody>
      </p:sp>
      <p:sp>
        <p:nvSpPr>
          <p:cNvPr id="91" name="Google Shape;91;p18"/>
          <p:cNvSpPr/>
          <p:nvPr/>
        </p:nvSpPr>
        <p:spPr>
          <a:xfrm>
            <a:off x="50700" y="5863113"/>
            <a:ext cx="4381200" cy="937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18"/>
          <p:cNvSpPr/>
          <p:nvPr/>
        </p:nvSpPr>
        <p:spPr>
          <a:xfrm>
            <a:off x="4572000" y="5863125"/>
            <a:ext cx="4381200" cy="937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700"/>
              <a:buFont typeface="Arial"/>
              <a:buNone/>
            </a:pPr>
            <a:endParaRPr sz="1700" b="0" i="0" u="none" strike="noStrike" cap="none">
              <a:solidFill>
                <a:srgbClr val="000000"/>
              </a:solidFill>
              <a:latin typeface="Arial"/>
              <a:ea typeface="Arial"/>
              <a:cs typeface="Arial"/>
              <a:sym typeface="Arial"/>
            </a:endParaRPr>
          </a:p>
        </p:txBody>
      </p:sp>
      <p:sp>
        <p:nvSpPr>
          <p:cNvPr id="93" name="Google Shape;93;p18"/>
          <p:cNvSpPr txBox="1"/>
          <p:nvPr/>
        </p:nvSpPr>
        <p:spPr>
          <a:xfrm>
            <a:off x="2340300" y="5893125"/>
            <a:ext cx="2057100" cy="800400"/>
          </a:xfrm>
          <a:prstGeom prst="rect">
            <a:avLst/>
          </a:prstGeom>
          <a:solidFill>
            <a:schemeClr val="bg2">
              <a:lumMod val="20000"/>
              <a:lumOff val="80000"/>
            </a:schemeClr>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ja" sz="800" b="0" i="0" u="none" strike="noStrike" cap="none" dirty="0">
                <a:solidFill>
                  <a:srgbClr val="000000"/>
                </a:solidFill>
                <a:latin typeface="Arial"/>
                <a:ea typeface="Arial"/>
                <a:cs typeface="Arial"/>
                <a:sym typeface="Arial"/>
              </a:rPr>
              <a:t>住所：</a:t>
            </a:r>
            <a:r>
              <a:rPr lang="ja" sz="800" dirty="0"/>
              <a:t>栃木県栃木市</a:t>
            </a:r>
            <a:endParaRPr sz="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ja" sz="800" b="0" i="0" u="none" strike="noStrike" cap="none" dirty="0">
                <a:solidFill>
                  <a:srgbClr val="000000"/>
                </a:solidFill>
                <a:latin typeface="Arial"/>
                <a:ea typeface="Arial"/>
                <a:cs typeface="Arial"/>
                <a:sym typeface="Arial"/>
              </a:rPr>
              <a:t>設立：</a:t>
            </a:r>
            <a:r>
              <a:rPr lang="ja" sz="800" dirty="0"/>
              <a:t>1948年5月</a:t>
            </a:r>
            <a:endParaRPr sz="800" b="0" i="0" u="none" strike="noStrike" cap="none" dirty="0">
              <a:solidFill>
                <a:srgbClr val="000000"/>
              </a:solidFill>
              <a:latin typeface="Arial"/>
              <a:ea typeface="Arial"/>
              <a:cs typeface="Arial"/>
              <a:sym typeface="Arial"/>
            </a:endParaRPr>
          </a:p>
          <a:p>
            <a:pPr lvl="0">
              <a:buClr>
                <a:schemeClr val="dk1"/>
              </a:buClr>
              <a:buSzPts val="1100"/>
            </a:pPr>
            <a:r>
              <a:rPr lang="ja" sz="800" b="0" i="0" u="none" strike="noStrike" cap="none" dirty="0">
                <a:solidFill>
                  <a:srgbClr val="000000"/>
                </a:solidFill>
                <a:latin typeface="Arial"/>
                <a:ea typeface="Arial"/>
                <a:cs typeface="Arial"/>
                <a:sym typeface="Arial"/>
              </a:rPr>
              <a:t>事業内容：</a:t>
            </a:r>
            <a:r>
              <a:rPr lang="ja-JP" altLang="en-US" sz="800"/>
              <a:t>医療機器の製造及び製造販売・</a:t>
            </a:r>
            <a:r>
              <a:rPr lang="en-US" altLang="ja" sz="800" dirty="0"/>
              <a:t>EOG</a:t>
            </a:r>
            <a:r>
              <a:rPr lang="ja-JP" altLang="en-US" sz="800"/>
              <a:t>滅菌受託</a:t>
            </a:r>
            <a:endParaRPr sz="800" dirty="0"/>
          </a:p>
          <a:p>
            <a:pPr marL="0" marR="0" lvl="0" indent="0" algn="l" rtl="0">
              <a:lnSpc>
                <a:spcPct val="100000"/>
              </a:lnSpc>
              <a:spcBef>
                <a:spcPts val="0"/>
              </a:spcBef>
              <a:spcAft>
                <a:spcPts val="0"/>
              </a:spcAft>
              <a:buClr>
                <a:srgbClr val="000000"/>
              </a:buClr>
              <a:buSzPts val="800"/>
              <a:buFont typeface="Arial"/>
              <a:buNone/>
            </a:pPr>
            <a:r>
              <a:rPr lang="ja" sz="800" b="0" i="0" u="none" strike="noStrike" cap="none" dirty="0">
                <a:solidFill>
                  <a:srgbClr val="000000"/>
                </a:solidFill>
                <a:latin typeface="Arial"/>
                <a:ea typeface="Arial"/>
                <a:cs typeface="Arial"/>
                <a:sym typeface="Arial"/>
              </a:rPr>
              <a:t>資本金：</a:t>
            </a:r>
            <a:r>
              <a:rPr lang="ja" sz="800" dirty="0"/>
              <a:t>1億円</a:t>
            </a:r>
            <a:endParaRPr sz="800" b="0" i="0" u="none" strike="noStrike" cap="none" dirty="0">
              <a:solidFill>
                <a:srgbClr val="000000"/>
              </a:solidFill>
              <a:latin typeface="Arial"/>
              <a:ea typeface="Arial"/>
              <a:cs typeface="Arial"/>
              <a:sym typeface="Arial"/>
            </a:endParaRPr>
          </a:p>
        </p:txBody>
      </p:sp>
      <p:sp>
        <p:nvSpPr>
          <p:cNvPr id="94" name="Google Shape;94;p18"/>
          <p:cNvSpPr txBox="1"/>
          <p:nvPr/>
        </p:nvSpPr>
        <p:spPr>
          <a:xfrm>
            <a:off x="6935725" y="5892625"/>
            <a:ext cx="2001600" cy="677100"/>
          </a:xfrm>
          <a:prstGeom prst="rect">
            <a:avLst/>
          </a:prstGeom>
          <a:solidFill>
            <a:schemeClr val="bg2">
              <a:lumMod val="20000"/>
              <a:lumOff val="80000"/>
            </a:schemeClr>
          </a:solid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L="0" indent="0">
              <a:buClr>
                <a:schemeClr val="dk1"/>
              </a:buClr>
              <a:buSzPts val="1100"/>
              <a:buNone/>
              <a:defRPr sz="800"/>
            </a:lvl1pPr>
          </a:lstStyle>
          <a:p>
            <a:r>
              <a:rPr lang="ja" altLang="en-US" dirty="0"/>
              <a:t>住所：千葉県柏市</a:t>
            </a:r>
            <a:endParaRPr dirty="0"/>
          </a:p>
          <a:p>
            <a:r>
              <a:rPr lang="ja" altLang="en-US" dirty="0"/>
              <a:t>設立：</a:t>
            </a:r>
            <a:r>
              <a:rPr lang="en-US" altLang="ja" dirty="0"/>
              <a:t>2016</a:t>
            </a:r>
            <a:r>
              <a:rPr lang="ja" altLang="en-US" dirty="0"/>
              <a:t>年</a:t>
            </a:r>
            <a:r>
              <a:rPr lang="en-US" altLang="ja" dirty="0"/>
              <a:t>5</a:t>
            </a:r>
            <a:r>
              <a:rPr lang="ja" altLang="en-US" dirty="0"/>
              <a:t>月</a:t>
            </a:r>
            <a:endParaRPr dirty="0"/>
          </a:p>
          <a:p>
            <a:r>
              <a:rPr lang="ja" altLang="en-US" dirty="0"/>
              <a:t>事業内容：</a:t>
            </a:r>
            <a:r>
              <a:rPr lang="en-US" altLang="ja" dirty="0"/>
              <a:t>MPC</a:t>
            </a:r>
            <a:r>
              <a:rPr lang="ja" altLang="en-US" dirty="0"/>
              <a:t>ポリマーの製造・販売</a:t>
            </a:r>
            <a:endParaRPr dirty="0"/>
          </a:p>
          <a:p>
            <a:r>
              <a:rPr lang="ja" altLang="en-US" dirty="0"/>
              <a:t>資本金：</a:t>
            </a:r>
            <a:r>
              <a:rPr lang="en-US" altLang="ja" dirty="0"/>
              <a:t>8.954</a:t>
            </a:r>
            <a:r>
              <a:rPr lang="ja" altLang="en-US" dirty="0"/>
              <a:t>万円</a:t>
            </a:r>
            <a:endParaRPr dirty="0"/>
          </a:p>
        </p:txBody>
      </p:sp>
      <p:sp>
        <p:nvSpPr>
          <p:cNvPr id="95" name="Google Shape;95;p18"/>
          <p:cNvSpPr txBox="1"/>
          <p:nvPr/>
        </p:nvSpPr>
        <p:spPr>
          <a:xfrm>
            <a:off x="4560820" y="6465410"/>
            <a:ext cx="3668780" cy="400079"/>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L="0" indent="0">
              <a:buSzPts val="1400"/>
              <a:buNone/>
              <a:defRPr b="1"/>
            </a:lvl1pPr>
          </a:lstStyle>
          <a:p>
            <a:r>
              <a:rPr lang="ja" altLang="en-US" dirty="0"/>
              <a:t>インテリジェント・サーフェス株式会社</a:t>
            </a:r>
            <a:endParaRPr dirty="0"/>
          </a:p>
        </p:txBody>
      </p:sp>
      <p:sp>
        <p:nvSpPr>
          <p:cNvPr id="96" name="Google Shape;96;p18"/>
          <p:cNvSpPr txBox="1"/>
          <p:nvPr/>
        </p:nvSpPr>
        <p:spPr>
          <a:xfrm>
            <a:off x="295925" y="6461500"/>
            <a:ext cx="22986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 b="1" dirty="0"/>
              <a:t>栃木精工株式会社</a:t>
            </a:r>
            <a:endParaRPr sz="1400" b="1" i="0" u="none" strike="noStrike" cap="none" dirty="0">
              <a:solidFill>
                <a:srgbClr val="000000"/>
              </a:solidFill>
            </a:endParaRPr>
          </a:p>
        </p:txBody>
      </p:sp>
      <p:sp>
        <p:nvSpPr>
          <p:cNvPr id="97" name="Google Shape;97;p18"/>
          <p:cNvSpPr txBox="1"/>
          <p:nvPr/>
        </p:nvSpPr>
        <p:spPr>
          <a:xfrm>
            <a:off x="133629" y="2776935"/>
            <a:ext cx="2150476" cy="49241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ja" sz="1000" dirty="0"/>
              <a:t>歯科用麻酔針の国内シェア</a:t>
            </a:r>
            <a:endParaRPr lang="en-US" altLang="ja" sz="1000" dirty="0"/>
          </a:p>
          <a:p>
            <a:pPr marL="0" marR="0" lvl="0" indent="0" algn="l" rtl="0">
              <a:lnSpc>
                <a:spcPct val="100000"/>
              </a:lnSpc>
              <a:spcBef>
                <a:spcPts val="0"/>
              </a:spcBef>
              <a:spcAft>
                <a:spcPts val="0"/>
              </a:spcAft>
              <a:buClr>
                <a:schemeClr val="dk1"/>
              </a:buClr>
              <a:buSzPts val="1100"/>
              <a:buFont typeface="Arial"/>
              <a:buNone/>
            </a:pPr>
            <a:r>
              <a:rPr lang="ja" sz="1000" dirty="0"/>
              <a:t>約5割を占める医療機器メーカー</a:t>
            </a:r>
            <a:endParaRPr sz="1000" dirty="0"/>
          </a:p>
        </p:txBody>
      </p:sp>
      <p:sp>
        <p:nvSpPr>
          <p:cNvPr id="98" name="Google Shape;98;p18"/>
          <p:cNvSpPr txBox="1"/>
          <p:nvPr/>
        </p:nvSpPr>
        <p:spPr>
          <a:xfrm>
            <a:off x="256703" y="2490134"/>
            <a:ext cx="2478900" cy="40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ja" b="1" dirty="0"/>
              <a:t>栃木精工株式会社</a:t>
            </a:r>
            <a:endParaRPr sz="1400" b="1" i="0" u="none" strike="noStrike" cap="none" dirty="0">
              <a:solidFill>
                <a:srgbClr val="000000"/>
              </a:solidFill>
              <a:latin typeface="Arial"/>
              <a:ea typeface="Arial"/>
              <a:cs typeface="Arial"/>
              <a:sym typeface="Arial"/>
            </a:endParaRPr>
          </a:p>
        </p:txBody>
      </p:sp>
      <p:sp>
        <p:nvSpPr>
          <p:cNvPr id="99" name="Google Shape;99;p18"/>
          <p:cNvSpPr txBox="1"/>
          <p:nvPr/>
        </p:nvSpPr>
        <p:spPr>
          <a:xfrm>
            <a:off x="3350520" y="2754504"/>
            <a:ext cx="2959656" cy="492412"/>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L="0" indent="0">
              <a:buClr>
                <a:schemeClr val="dk1"/>
              </a:buClr>
              <a:buSzPts val="1100"/>
              <a:buNone/>
              <a:defRPr sz="1000"/>
            </a:lvl1pPr>
          </a:lstStyle>
          <a:p>
            <a:r>
              <a:rPr lang="ja" altLang="en-US" dirty="0"/>
              <a:t>革新的生体親和性材料「</a:t>
            </a:r>
            <a:r>
              <a:rPr lang="en-US" altLang="ja" dirty="0"/>
              <a:t>MPC</a:t>
            </a:r>
            <a:r>
              <a:rPr lang="ja" altLang="en-US" dirty="0"/>
              <a:t>ポリマー」を</a:t>
            </a:r>
            <a:endParaRPr lang="en-US" altLang="ja" dirty="0"/>
          </a:p>
          <a:p>
            <a:r>
              <a:rPr lang="ja" altLang="en-US" dirty="0"/>
              <a:t>開発する</a:t>
            </a:r>
            <a:r>
              <a:rPr lang="ja-JP" altLang="ja-JP" dirty="0"/>
              <a:t>東京工業大学・</a:t>
            </a:r>
            <a:r>
              <a:rPr lang="ja" altLang="en-US" dirty="0"/>
              <a:t>東京大学発ベンチャー</a:t>
            </a:r>
            <a:endParaRPr dirty="0"/>
          </a:p>
        </p:txBody>
      </p:sp>
      <p:sp>
        <p:nvSpPr>
          <p:cNvPr id="100" name="Google Shape;100;p18"/>
          <p:cNvSpPr txBox="1"/>
          <p:nvPr/>
        </p:nvSpPr>
        <p:spPr>
          <a:xfrm>
            <a:off x="3101320" y="2469449"/>
            <a:ext cx="3470057" cy="400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indent="0">
              <a:buSzPts val="1400"/>
              <a:buNone/>
              <a:defRPr b="1"/>
            </a:lvl1pPr>
          </a:lstStyle>
          <a:p>
            <a:r>
              <a:rPr lang="ja" altLang="en-US" dirty="0"/>
              <a:t>インテリジェント・サーフェス株式会社</a:t>
            </a:r>
            <a:endParaRPr dirty="0"/>
          </a:p>
          <a:p>
            <a:endParaRPr dirty="0"/>
          </a:p>
          <a:p>
            <a:endParaRPr dirty="0"/>
          </a:p>
        </p:txBody>
      </p:sp>
      <p:sp>
        <p:nvSpPr>
          <p:cNvPr id="101" name="Google Shape;101;p18"/>
          <p:cNvSpPr txBox="1"/>
          <p:nvPr/>
        </p:nvSpPr>
        <p:spPr>
          <a:xfrm>
            <a:off x="6492007" y="2498264"/>
            <a:ext cx="2557284" cy="492600"/>
          </a:xfrm>
          <a:prstGeom prst="rect">
            <a:avLst/>
          </a:prstGeom>
          <a:noFill/>
          <a:ln>
            <a:noFill/>
          </a:ln>
        </p:spPr>
        <p:txBody>
          <a:bodyPr spcFirstLastPara="1" wrap="square" lIns="91425" tIns="45700" rIns="91425" bIns="45700" anchor="t" anchorCtr="0">
            <a:spAutoFit/>
          </a:bodyPr>
          <a:lstStyle/>
          <a:p>
            <a:pPr lvl="0" algn="ctr">
              <a:buClr>
                <a:schemeClr val="dk1"/>
              </a:buClr>
              <a:buSzPts val="1100"/>
            </a:pPr>
            <a:r>
              <a:rPr lang="ja-JP" altLang="en-US" sz="1300" b="1" dirty="0">
                <a:solidFill>
                  <a:srgbClr val="FF0000"/>
                </a:solidFill>
              </a:rPr>
              <a:t>スタートアップ技術を活用した</a:t>
            </a:r>
          </a:p>
          <a:p>
            <a:pPr lvl="0" algn="ctr">
              <a:buClr>
                <a:schemeClr val="dk1"/>
              </a:buClr>
              <a:buSzPts val="1100"/>
            </a:pPr>
            <a:r>
              <a:rPr lang="ja-JP" altLang="en-US" sz="1300" b="1" dirty="0">
                <a:solidFill>
                  <a:srgbClr val="FF0000"/>
                </a:solidFill>
              </a:rPr>
              <a:t>新製品開発に向けた連携を開始</a:t>
            </a:r>
          </a:p>
        </p:txBody>
      </p:sp>
      <p:sp>
        <p:nvSpPr>
          <p:cNvPr id="102" name="Google Shape;102;p18"/>
          <p:cNvSpPr txBox="1"/>
          <p:nvPr/>
        </p:nvSpPr>
        <p:spPr>
          <a:xfrm>
            <a:off x="5656124" y="3716040"/>
            <a:ext cx="899700" cy="908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700"/>
              <a:buFont typeface="Arial"/>
              <a:buNone/>
            </a:pPr>
            <a:r>
              <a:rPr lang="ja" sz="4700" b="1" i="0" u="none" strike="noStrike" cap="none">
                <a:solidFill>
                  <a:srgbClr val="000000"/>
                </a:solidFill>
                <a:latin typeface="Arial"/>
                <a:ea typeface="Arial"/>
                <a:cs typeface="Arial"/>
                <a:sym typeface="Arial"/>
              </a:rPr>
              <a:t>＝</a:t>
            </a:r>
            <a:endParaRPr sz="4700" b="1" i="0" u="none" strike="noStrike" cap="none">
              <a:solidFill>
                <a:srgbClr val="000000"/>
              </a:solidFill>
              <a:latin typeface="Arial"/>
              <a:ea typeface="Arial"/>
              <a:cs typeface="Arial"/>
              <a:sym typeface="Arial"/>
            </a:endParaRPr>
          </a:p>
        </p:txBody>
      </p:sp>
      <p:sp>
        <p:nvSpPr>
          <p:cNvPr id="103" name="Google Shape;103;p18"/>
          <p:cNvSpPr/>
          <p:nvPr/>
        </p:nvSpPr>
        <p:spPr>
          <a:xfrm>
            <a:off x="6409505" y="3098692"/>
            <a:ext cx="2694299" cy="2013702"/>
          </a:xfrm>
          <a:prstGeom prst="roundRect">
            <a:avLst>
              <a:gd name="adj" fmla="val 16667"/>
            </a:avLst>
          </a:prstGeom>
          <a:solidFill>
            <a:srgbClr val="CC412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8"/>
          <p:cNvSpPr txBox="1"/>
          <p:nvPr/>
        </p:nvSpPr>
        <p:spPr>
          <a:xfrm>
            <a:off x="6408780" y="2877342"/>
            <a:ext cx="2694300" cy="9606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1600"/>
              <a:buFont typeface="Arial"/>
              <a:buNone/>
            </a:pPr>
            <a:endParaRPr sz="1600" b="1" i="0" u="none" strike="noStrike" cap="none" dirty="0">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ja" sz="1600" b="1" dirty="0">
                <a:solidFill>
                  <a:srgbClr val="FFFFFF"/>
                </a:solidFill>
              </a:rPr>
              <a:t>注射針端面及び端面内部へのコーティング</a:t>
            </a:r>
            <a:endParaRPr sz="1400" b="1" i="0" u="none" strike="noStrike" cap="none" dirty="0">
              <a:solidFill>
                <a:schemeClr val="lt1"/>
              </a:solidFill>
              <a:latin typeface="Arial"/>
              <a:ea typeface="Arial"/>
              <a:cs typeface="Arial"/>
              <a:sym typeface="Arial"/>
            </a:endParaRPr>
          </a:p>
        </p:txBody>
      </p:sp>
      <p:sp>
        <p:nvSpPr>
          <p:cNvPr id="105" name="Google Shape;105;p18"/>
          <p:cNvSpPr txBox="1"/>
          <p:nvPr/>
        </p:nvSpPr>
        <p:spPr>
          <a:xfrm>
            <a:off x="6472417" y="3742819"/>
            <a:ext cx="2564966" cy="1369575"/>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 sz="1100" dirty="0">
                <a:solidFill>
                  <a:schemeClr val="lt1"/>
                </a:solidFill>
              </a:rPr>
              <a:t>MPC ポリマーのコーティングにより非物理的処理</a:t>
            </a:r>
            <a:r>
              <a:rPr lang="ja-JP" altLang="en-US" sz="1100" dirty="0">
                <a:solidFill>
                  <a:schemeClr val="lt1"/>
                </a:solidFill>
              </a:rPr>
              <a:t>、か</a:t>
            </a:r>
            <a:r>
              <a:rPr lang="ja" sz="1100" dirty="0">
                <a:solidFill>
                  <a:schemeClr val="lt1"/>
                </a:solidFill>
              </a:rPr>
              <a:t>つシリコーンオイルフリーで針管 端面及び内部のコーティングがされることで、錆のリスクを抑えると共に、 安定した品質と注射針を介して投与される希少薬液の液だれ防止注射針が</a:t>
            </a:r>
            <a:r>
              <a:rPr lang="ja-JP" altLang="en-US" sz="1100" dirty="0">
                <a:solidFill>
                  <a:schemeClr val="lt1"/>
                </a:solidFill>
              </a:rPr>
              <a:t>実現できます。</a:t>
            </a:r>
            <a:endParaRPr sz="1100" b="0" i="0" u="none" strike="noStrike" cap="none" dirty="0">
              <a:solidFill>
                <a:schemeClr val="lt1"/>
              </a:solidFill>
              <a:latin typeface="Arial"/>
              <a:ea typeface="Arial"/>
              <a:cs typeface="Arial"/>
              <a:sym typeface="Arial"/>
            </a:endParaRPr>
          </a:p>
        </p:txBody>
      </p:sp>
      <p:pic>
        <p:nvPicPr>
          <p:cNvPr id="106" name="Google Shape;106;p18"/>
          <p:cNvPicPr preferRelativeResize="0"/>
          <p:nvPr/>
        </p:nvPicPr>
        <p:blipFill rotWithShape="1">
          <a:blip r:embed="rId3">
            <a:alphaModFix/>
          </a:blip>
          <a:srcRect/>
          <a:stretch/>
        </p:blipFill>
        <p:spPr>
          <a:xfrm>
            <a:off x="2117640" y="2497763"/>
            <a:ext cx="879866" cy="694322"/>
          </a:xfrm>
          <a:prstGeom prst="rect">
            <a:avLst/>
          </a:prstGeom>
          <a:noFill/>
          <a:ln>
            <a:noFill/>
          </a:ln>
        </p:spPr>
      </p:pic>
      <p:sp>
        <p:nvSpPr>
          <p:cNvPr id="107" name="Google Shape;107;p18"/>
          <p:cNvSpPr txBox="1"/>
          <p:nvPr/>
        </p:nvSpPr>
        <p:spPr>
          <a:xfrm>
            <a:off x="93227" y="4609415"/>
            <a:ext cx="2694300" cy="3387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ja" sz="1000" b="1" dirty="0"/>
              <a:t>医療用注射針製造技術</a:t>
            </a:r>
            <a:endParaRPr sz="1000" b="1" i="0" u="none" strike="noStrike" cap="none" dirty="0">
              <a:solidFill>
                <a:srgbClr val="000000"/>
              </a:solidFill>
              <a:latin typeface="Arial"/>
              <a:ea typeface="Arial"/>
              <a:cs typeface="Arial"/>
              <a:sym typeface="Arial"/>
            </a:endParaRPr>
          </a:p>
        </p:txBody>
      </p:sp>
      <p:sp>
        <p:nvSpPr>
          <p:cNvPr id="108" name="Google Shape;108;p18"/>
          <p:cNvSpPr txBox="1"/>
          <p:nvPr/>
        </p:nvSpPr>
        <p:spPr>
          <a:xfrm>
            <a:off x="1673714" y="5148266"/>
            <a:ext cx="41112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 sz="1100" b="0" i="0" u="none" strike="noStrike" cap="none">
                <a:solidFill>
                  <a:srgbClr val="000000"/>
                </a:solidFill>
                <a:latin typeface="Arial"/>
                <a:ea typeface="Arial"/>
                <a:cs typeface="Arial"/>
                <a:sym typeface="Arial"/>
              </a:rPr>
              <a:t>地域企業とのネットワークを駆使し両者連携の機会を創出</a:t>
            </a:r>
            <a:endParaRPr sz="1100" b="0" i="0" u="none" strike="noStrike" cap="none">
              <a:solidFill>
                <a:srgbClr val="000000"/>
              </a:solidFill>
              <a:latin typeface="Arial"/>
              <a:ea typeface="Arial"/>
              <a:cs typeface="Arial"/>
              <a:sym typeface="Arial"/>
            </a:endParaRPr>
          </a:p>
        </p:txBody>
      </p:sp>
      <p:sp>
        <p:nvSpPr>
          <p:cNvPr id="109" name="Google Shape;109;p18"/>
          <p:cNvSpPr/>
          <p:nvPr/>
        </p:nvSpPr>
        <p:spPr>
          <a:xfrm>
            <a:off x="2677892" y="4763111"/>
            <a:ext cx="455700" cy="295200"/>
          </a:xfrm>
          <a:prstGeom prst="upArrow">
            <a:avLst>
              <a:gd name="adj1" fmla="val 50000"/>
              <a:gd name="adj2" fmla="val 50000"/>
            </a:avLst>
          </a:prstGeom>
          <a:solidFill>
            <a:srgbClr val="9B9B9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0" name="Google Shape;110;p18"/>
          <p:cNvPicPr preferRelativeResize="0"/>
          <p:nvPr/>
        </p:nvPicPr>
        <p:blipFill>
          <a:blip r:embed="rId4">
            <a:alphaModFix/>
          </a:blip>
          <a:stretch>
            <a:fillRect/>
          </a:stretch>
        </p:blipFill>
        <p:spPr>
          <a:xfrm>
            <a:off x="3485013" y="3274469"/>
            <a:ext cx="2047449" cy="1342418"/>
          </a:xfrm>
          <a:prstGeom prst="rect">
            <a:avLst/>
          </a:prstGeom>
          <a:noFill/>
          <a:ln>
            <a:noFill/>
          </a:ln>
        </p:spPr>
      </p:pic>
      <p:pic>
        <p:nvPicPr>
          <p:cNvPr id="111" name="Google Shape;111;p18"/>
          <p:cNvPicPr preferRelativeResize="0"/>
          <p:nvPr/>
        </p:nvPicPr>
        <p:blipFill>
          <a:blip r:embed="rId5">
            <a:alphaModFix/>
          </a:blip>
          <a:stretch>
            <a:fillRect/>
          </a:stretch>
        </p:blipFill>
        <p:spPr>
          <a:xfrm>
            <a:off x="315721" y="3269347"/>
            <a:ext cx="2003598" cy="1315706"/>
          </a:xfrm>
          <a:prstGeom prst="rect">
            <a:avLst/>
          </a:prstGeom>
          <a:noFill/>
          <a:ln>
            <a:noFill/>
          </a:ln>
        </p:spPr>
      </p:pic>
      <p:pic>
        <p:nvPicPr>
          <p:cNvPr id="112" name="Google Shape;112;p18"/>
          <p:cNvPicPr preferRelativeResize="0"/>
          <p:nvPr/>
        </p:nvPicPr>
        <p:blipFill>
          <a:blip r:embed="rId6">
            <a:alphaModFix/>
          </a:blip>
          <a:stretch>
            <a:fillRect/>
          </a:stretch>
        </p:blipFill>
        <p:spPr>
          <a:xfrm>
            <a:off x="1065246" y="4970345"/>
            <a:ext cx="587671" cy="470137"/>
          </a:xfrm>
          <a:prstGeom prst="rect">
            <a:avLst/>
          </a:prstGeom>
          <a:noFill/>
          <a:ln>
            <a:noFill/>
          </a:ln>
        </p:spPr>
      </p:pic>
      <p:pic>
        <p:nvPicPr>
          <p:cNvPr id="114" name="Google Shape;114;p18"/>
          <p:cNvPicPr preferRelativeResize="0"/>
          <p:nvPr/>
        </p:nvPicPr>
        <p:blipFill>
          <a:blip r:embed="rId7">
            <a:alphaModFix/>
          </a:blip>
          <a:stretch>
            <a:fillRect/>
          </a:stretch>
        </p:blipFill>
        <p:spPr>
          <a:xfrm>
            <a:off x="545094" y="5891376"/>
            <a:ext cx="1233225" cy="700024"/>
          </a:xfrm>
          <a:prstGeom prst="rect">
            <a:avLst/>
          </a:prstGeom>
          <a:noFill/>
          <a:ln>
            <a:noFill/>
          </a:ln>
        </p:spPr>
      </p:pic>
      <p:sp>
        <p:nvSpPr>
          <p:cNvPr id="33" name="Google Shape;96;p18">
            <a:extLst>
              <a:ext uri="{FF2B5EF4-FFF2-40B4-BE49-F238E27FC236}">
                <a16:creationId xmlns:a16="http://schemas.microsoft.com/office/drawing/2014/main" id="{172A5DA7-E7CD-44FC-8188-6F4EE5BEBF81}"/>
              </a:ext>
            </a:extLst>
          </p:cNvPr>
          <p:cNvSpPr txBox="1"/>
          <p:nvPr/>
        </p:nvSpPr>
        <p:spPr>
          <a:xfrm>
            <a:off x="1351531" y="5527221"/>
            <a:ext cx="2298600" cy="40007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400" b="1" i="0" u="none" strike="noStrike" cap="none" dirty="0">
                <a:solidFill>
                  <a:srgbClr val="000000"/>
                </a:solidFill>
              </a:rPr>
              <a:t>中堅・中小企業</a:t>
            </a:r>
            <a:endParaRPr sz="1400" b="1" i="0" u="none" strike="noStrike" cap="none" dirty="0">
              <a:solidFill>
                <a:srgbClr val="000000"/>
              </a:solidFill>
            </a:endParaRPr>
          </a:p>
        </p:txBody>
      </p:sp>
      <p:sp>
        <p:nvSpPr>
          <p:cNvPr id="34" name="Google Shape;96;p18">
            <a:extLst>
              <a:ext uri="{FF2B5EF4-FFF2-40B4-BE49-F238E27FC236}">
                <a16:creationId xmlns:a16="http://schemas.microsoft.com/office/drawing/2014/main" id="{E8370257-32BB-4C95-A089-DCCC192BD4AF}"/>
              </a:ext>
            </a:extLst>
          </p:cNvPr>
          <p:cNvSpPr txBox="1"/>
          <p:nvPr/>
        </p:nvSpPr>
        <p:spPr>
          <a:xfrm>
            <a:off x="5750509" y="5536334"/>
            <a:ext cx="2298600" cy="40007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400" b="1" i="0" u="none" strike="noStrike" cap="none" dirty="0">
                <a:solidFill>
                  <a:srgbClr val="000000"/>
                </a:solidFill>
              </a:rPr>
              <a:t>スタートアップ</a:t>
            </a:r>
            <a:endParaRPr sz="1400" b="1" i="0" u="none" strike="noStrike" cap="none" dirty="0">
              <a:solidFill>
                <a:srgbClr val="000000"/>
              </a:solidFill>
            </a:endParaRPr>
          </a:p>
        </p:txBody>
      </p:sp>
      <p:sp>
        <p:nvSpPr>
          <p:cNvPr id="2" name="テキスト ボックス 1">
            <a:extLst>
              <a:ext uri="{FF2B5EF4-FFF2-40B4-BE49-F238E27FC236}">
                <a16:creationId xmlns:a16="http://schemas.microsoft.com/office/drawing/2014/main" id="{562FD87A-33C1-E940-B40F-5741208EC2D4}"/>
              </a:ext>
            </a:extLst>
          </p:cNvPr>
          <p:cNvSpPr txBox="1"/>
          <p:nvPr/>
        </p:nvSpPr>
        <p:spPr>
          <a:xfrm rot="20804387">
            <a:off x="5565" y="4965231"/>
            <a:ext cx="1232455" cy="430887"/>
          </a:xfrm>
          <a:prstGeom prst="rect">
            <a:avLst/>
          </a:prstGeom>
          <a:noFill/>
        </p:spPr>
        <p:txBody>
          <a:bodyPr wrap="square" rtlCol="0">
            <a:spAutoFit/>
          </a:bodyPr>
          <a:lstStyle/>
          <a:p>
            <a:pPr algn="ctr"/>
            <a:r>
              <a:rPr kumimoji="1" lang="ja-JP" altLang="en-US" sz="1100" b="1">
                <a:solidFill>
                  <a:schemeClr val="accent1">
                    <a:lumMod val="50000"/>
                  </a:schemeClr>
                </a:solidFill>
              </a:rPr>
              <a:t>地域サポート</a:t>
            </a:r>
            <a:endParaRPr kumimoji="1" lang="en-US" altLang="ja-JP" sz="1100" b="1" dirty="0">
              <a:solidFill>
                <a:schemeClr val="accent1">
                  <a:lumMod val="50000"/>
                </a:schemeClr>
              </a:solidFill>
            </a:endParaRPr>
          </a:p>
          <a:p>
            <a:pPr algn="ctr"/>
            <a:r>
              <a:rPr kumimoji="1" lang="ja-JP" altLang="en-US" sz="1100" b="1">
                <a:solidFill>
                  <a:schemeClr val="accent1">
                    <a:lumMod val="50000"/>
                  </a:schemeClr>
                </a:solidFill>
              </a:rPr>
              <a:t>機関</a:t>
            </a:r>
          </a:p>
        </p:txBody>
      </p:sp>
      <p:sp>
        <p:nvSpPr>
          <p:cNvPr id="3" name="テキスト ボックス 2">
            <a:extLst>
              <a:ext uri="{FF2B5EF4-FFF2-40B4-BE49-F238E27FC236}">
                <a16:creationId xmlns:a16="http://schemas.microsoft.com/office/drawing/2014/main" id="{2F211547-B427-A64E-BDDA-B5B51D57248C}"/>
              </a:ext>
            </a:extLst>
          </p:cNvPr>
          <p:cNvSpPr txBox="1"/>
          <p:nvPr/>
        </p:nvSpPr>
        <p:spPr>
          <a:xfrm>
            <a:off x="893700" y="5399386"/>
            <a:ext cx="934159" cy="184989"/>
          </a:xfrm>
          <a:prstGeom prst="rect">
            <a:avLst/>
          </a:prstGeom>
          <a:noFill/>
        </p:spPr>
        <p:txBody>
          <a:bodyPr wrap="square" rtlCol="0">
            <a:spAutoFit/>
          </a:bodyPr>
          <a:lstStyle/>
          <a:p>
            <a:pPr algn="ctr"/>
            <a:r>
              <a:rPr kumimoji="1" lang="ja-JP" altLang="en-US" sz="1000"/>
              <a:t>栃木県</a:t>
            </a:r>
          </a:p>
        </p:txBody>
      </p:sp>
      <p:pic>
        <p:nvPicPr>
          <p:cNvPr id="5" name="図 4" descr="ロゴ が含まれている画像&#10;&#10;自動的に生成された説明">
            <a:extLst>
              <a:ext uri="{FF2B5EF4-FFF2-40B4-BE49-F238E27FC236}">
                <a16:creationId xmlns:a16="http://schemas.microsoft.com/office/drawing/2014/main" id="{7BD64361-2A3E-4FF1-877D-4FB48138E434}"/>
              </a:ext>
            </a:extLst>
          </p:cNvPr>
          <p:cNvPicPr>
            <a:picLocks noChangeAspect="1"/>
          </p:cNvPicPr>
          <p:nvPr/>
        </p:nvPicPr>
        <p:blipFill>
          <a:blip r:embed="rId8"/>
          <a:stretch>
            <a:fillRect/>
          </a:stretch>
        </p:blipFill>
        <p:spPr>
          <a:xfrm>
            <a:off x="4627650" y="6031749"/>
            <a:ext cx="2252425" cy="370988"/>
          </a:xfrm>
          <a:prstGeom prst="rect">
            <a:avLst/>
          </a:prstGeom>
        </p:spPr>
      </p:pic>
      <p:pic>
        <p:nvPicPr>
          <p:cNvPr id="6" name="図 5" descr="テキスト&#10;&#10;自動的に生成された説明">
            <a:extLst>
              <a:ext uri="{FF2B5EF4-FFF2-40B4-BE49-F238E27FC236}">
                <a16:creationId xmlns:a16="http://schemas.microsoft.com/office/drawing/2014/main" id="{CD92AD60-8D34-4997-BDB3-162DB9A8F372}"/>
              </a:ext>
            </a:extLst>
          </p:cNvPr>
          <p:cNvPicPr>
            <a:picLocks noChangeAspect="1"/>
          </p:cNvPicPr>
          <p:nvPr/>
        </p:nvPicPr>
        <p:blipFill>
          <a:blip r:embed="rId9"/>
          <a:stretch>
            <a:fillRect/>
          </a:stretch>
        </p:blipFill>
        <p:spPr>
          <a:xfrm>
            <a:off x="7481652" y="3513"/>
            <a:ext cx="1310830" cy="500463"/>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644</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Simple Light</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渡邉 亨</dc:creator>
  <cp:lastModifiedBy>Windows ユーザー</cp:lastModifiedBy>
  <cp:revision>14</cp:revision>
  <dcterms:modified xsi:type="dcterms:W3CDTF">2022-01-24T08:50:30Z</dcterms:modified>
</cp:coreProperties>
</file>